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655" r:id="rId4"/>
  </p:sldMasterIdLst>
  <p:notesMasterIdLst>
    <p:notesMasterId r:id="rId25"/>
  </p:notesMasterIdLst>
  <p:sldIdLst>
    <p:sldId id="664" r:id="rId5"/>
    <p:sldId id="668" r:id="rId6"/>
    <p:sldId id="669" r:id="rId7"/>
    <p:sldId id="671" r:id="rId8"/>
    <p:sldId id="672" r:id="rId9"/>
    <p:sldId id="670" r:id="rId10"/>
    <p:sldId id="684" r:id="rId11"/>
    <p:sldId id="673" r:id="rId12"/>
    <p:sldId id="681" r:id="rId13"/>
    <p:sldId id="678" r:id="rId14"/>
    <p:sldId id="675" r:id="rId15"/>
    <p:sldId id="682" r:id="rId16"/>
    <p:sldId id="666" r:id="rId17"/>
    <p:sldId id="667" r:id="rId18"/>
    <p:sldId id="665" r:id="rId19"/>
    <p:sldId id="679" r:id="rId20"/>
    <p:sldId id="680" r:id="rId21"/>
    <p:sldId id="676" r:id="rId22"/>
    <p:sldId id="677" r:id="rId23"/>
    <p:sldId id="683" r:id="rId2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00C0"/>
    <a:srgbClr val="DBCECC"/>
    <a:srgbClr val="FF9900"/>
    <a:srgbClr val="AAD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3792" autoAdjust="0"/>
  </p:normalViewPr>
  <p:slideViewPr>
    <p:cSldViewPr snapToGrid="0">
      <p:cViewPr varScale="1">
        <p:scale>
          <a:sx n="85" d="100"/>
          <a:sy n="85" d="100"/>
        </p:scale>
        <p:origin x="108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4798ec4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24798ec4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976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6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50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35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35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01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46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71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74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540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194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57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7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2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03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5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79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894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38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3268F83-E156-D10A-7E01-587EDF0E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>
            <a:extLst>
              <a:ext uri="{FF2B5EF4-FFF2-40B4-BE49-F238E27FC236}">
                <a16:creationId xmlns:a16="http://schemas.microsoft.com/office/drawing/2014/main" id="{26D53CA5-BE38-9308-7951-DF488E553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>
            <a:extLst>
              <a:ext uri="{FF2B5EF4-FFF2-40B4-BE49-F238E27FC236}">
                <a16:creationId xmlns:a16="http://schemas.microsoft.com/office/drawing/2014/main" id="{CC01DE70-365B-82EA-0057-FAFB14F7F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69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5677" y="908685"/>
            <a:ext cx="7700963" cy="375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5186" algn="l">
              <a:spcBef>
                <a:spcPts val="360"/>
              </a:spcBef>
              <a:spcAft>
                <a:spcPts val="0"/>
              </a:spcAft>
              <a:buSzPts val="1836"/>
              <a:buChar char="›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88735-60C2-40AD-F074-D3E327881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29450" y="4794251"/>
            <a:ext cx="2014538" cy="234950"/>
          </a:xfrm>
        </p:spPr>
        <p:txBody>
          <a:bodyPr/>
          <a:lstStyle/>
          <a:p>
            <a:fld id="{B039042D-AB08-4E36-8976-12177D5CF680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1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36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74DFC0-976F-0E3E-FECA-EACF4E172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-50749"/>
            <a:ext cx="9144000" cy="5244998"/>
          </a:xfrm>
          <a:prstGeom prst="rect">
            <a:avLst/>
          </a:prstGeom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 cap="small">
                <a:solidFill>
                  <a:srgbClr val="A4001D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3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54772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 w="9525" cap="flat" cmpd="sng">
            <a:solidFill>
              <a:srgbClr val="8C151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" name="Google Shape;20;p3" title="Stanford Univers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949325" y="903287"/>
            <a:ext cx="7707312" cy="376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A6D39-E10D-7A81-FC56-50F3856E8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9450" y="47942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042D-AB08-4E36-8976-12177D5CF68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B43C8-E9FE-850D-0840-E70455D5F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2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62786" y="790670"/>
            <a:ext cx="8875058" cy="1058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400" b="1" dirty="0"/>
              <a:t>Gaussian-process-augmented </a:t>
            </a:r>
            <a:br>
              <a:rPr lang="en-US" sz="3400" b="1" dirty="0"/>
            </a:br>
            <a:r>
              <a:rPr lang="en-US" sz="3400" b="1" dirty="0"/>
              <a:t>projection-based model order reduction</a:t>
            </a:r>
            <a:endParaRPr sz="3400"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457200" y="2571750"/>
            <a:ext cx="8229600" cy="40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1800" b="0" i="0" u="non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Carlos Gonzále</a:t>
            </a:r>
            <a:r>
              <a:rPr lang="en-US" sz="1800" cap="none" dirty="0">
                <a:solidFill>
                  <a:schemeClr val="tx2"/>
                </a:solidFill>
              </a:rPr>
              <a:t>z Hernández, Radek </a:t>
            </a:r>
            <a:r>
              <a:rPr lang="en-US" sz="1800" cap="none" dirty="0" err="1">
                <a:solidFill>
                  <a:schemeClr val="tx2"/>
                </a:solidFill>
              </a:rPr>
              <a:t>Tezaur</a:t>
            </a:r>
            <a:r>
              <a:rPr lang="en-US" sz="1800" cap="none" dirty="0">
                <a:solidFill>
                  <a:schemeClr val="tx2"/>
                </a:solidFill>
              </a:rPr>
              <a:t>, Charbel Farhat</a:t>
            </a:r>
            <a:endParaRPr sz="1800" cap="none" dirty="0">
              <a:solidFill>
                <a:schemeClr val="tx2"/>
              </a:solidFill>
            </a:endParaRPr>
          </a:p>
        </p:txBody>
      </p:sp>
      <p:sp>
        <p:nvSpPr>
          <p:cNvPr id="4" name="Google Shape;78;p14">
            <a:extLst>
              <a:ext uri="{FF2B5EF4-FFF2-40B4-BE49-F238E27FC236}">
                <a16:creationId xmlns:a16="http://schemas.microsoft.com/office/drawing/2014/main" id="{C4D87B30-DC8D-9956-A68B-5DEDEC006155}"/>
              </a:ext>
            </a:extLst>
          </p:cNvPr>
          <p:cNvSpPr txBox="1">
            <a:spLocks/>
          </p:cNvSpPr>
          <p:nvPr/>
        </p:nvSpPr>
        <p:spPr>
          <a:xfrm>
            <a:off x="3685471" y="4007398"/>
            <a:ext cx="1773053" cy="34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small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spcBef>
                <a:spcPts val="0"/>
              </a:spcBef>
            </a:pPr>
            <a:r>
              <a:rPr lang="en-US" sz="1600" cap="none" dirty="0">
                <a:solidFill>
                  <a:schemeClr val="tx1"/>
                </a:solidFill>
              </a:rPr>
              <a:t>Stanford University</a:t>
            </a:r>
          </a:p>
        </p:txBody>
      </p:sp>
      <p:sp>
        <p:nvSpPr>
          <p:cNvPr id="2" name="Google Shape;78;p14">
            <a:extLst>
              <a:ext uri="{FF2B5EF4-FFF2-40B4-BE49-F238E27FC236}">
                <a16:creationId xmlns:a16="http://schemas.microsoft.com/office/drawing/2014/main" id="{A70EDA6F-9D7D-3D09-C059-4BFF662E7F3D}"/>
              </a:ext>
            </a:extLst>
          </p:cNvPr>
          <p:cNvSpPr txBox="1">
            <a:spLocks/>
          </p:cNvSpPr>
          <p:nvPr/>
        </p:nvSpPr>
        <p:spPr>
          <a:xfrm>
            <a:off x="3765993" y="3223743"/>
            <a:ext cx="1612011" cy="34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small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spcBef>
                <a:spcPts val="0"/>
              </a:spcBef>
            </a:pPr>
            <a:r>
              <a:rPr lang="en-US" sz="1600" cap="none" dirty="0">
                <a:solidFill>
                  <a:schemeClr val="tx1"/>
                </a:solidFill>
              </a:rPr>
              <a:t>APS DFD 2024</a:t>
            </a:r>
          </a:p>
        </p:txBody>
      </p:sp>
    </p:spTree>
    <p:extLst>
      <p:ext uri="{BB962C8B-B14F-4D97-AF65-F5344CB8AC3E}">
        <p14:creationId xmlns:p14="http://schemas.microsoft.com/office/powerpoint/2010/main" val="24020093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D87C27-7C20-D4C5-F798-ACEBB9EB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94" y="1148661"/>
            <a:ext cx="4207957" cy="3155968"/>
          </a:xfrm>
          <a:prstGeom prst="rect">
            <a:avLst/>
          </a:prstGeom>
        </p:spPr>
      </p:pic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9582F92-DFDA-C34D-A45A-E3D94815A6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18"/>
          <a:stretch/>
        </p:blipFill>
        <p:spPr>
          <a:xfrm>
            <a:off x="5046661" y="1446729"/>
            <a:ext cx="3796903" cy="2850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5.19</m:t>
                        </m:r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 0.026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blipFill>
                <a:blip r:embed="rId5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20FA91-2365-7432-A77B-882CF9F154D7}"/>
              </a:ext>
            </a:extLst>
          </p:cNvPr>
          <p:cNvSpPr txBox="1"/>
          <p:nvPr/>
        </p:nvSpPr>
        <p:spPr>
          <a:xfrm>
            <a:off x="2332970" y="984807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RE=3.42%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C5F21-4CC7-9BA0-08A0-C307EC93EF8A}"/>
              </a:ext>
            </a:extLst>
          </p:cNvPr>
          <p:cNvSpPr txBox="1"/>
          <p:nvPr/>
        </p:nvSpPr>
        <p:spPr>
          <a:xfrm>
            <a:off x="6412309" y="980263"/>
            <a:ext cx="10656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RE=4.68%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E8DE18-2C3E-B779-A3A6-D0FE0B2823F3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E8DE18-2C3E-B779-A3A6-D0FE0B28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ECA7B-D91B-51C8-5E7A-2E9609835BA7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ECA7B-D91B-51C8-5E7A-2E9609835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6672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Offline performance (wall clock time)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9762EA-B505-A667-1313-37D18799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090460"/>
                  </p:ext>
                </p:extLst>
              </p:nvPr>
            </p:nvGraphicFramePr>
            <p:xfrm>
              <a:off x="2087933" y="1138045"/>
              <a:ext cx="6709409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198">
                      <a:extLst>
                        <a:ext uri="{9D8B030D-6E8A-4147-A177-3AD203B41FA5}">
                          <a16:colId xmlns:a16="http://schemas.microsoft.com/office/drawing/2014/main" val="89958965"/>
                        </a:ext>
                      </a:extLst>
                    </a:gridCol>
                    <a:gridCol w="2069182">
                      <a:extLst>
                        <a:ext uri="{9D8B030D-6E8A-4147-A177-3AD203B41FA5}">
                          <a16:colId xmlns:a16="http://schemas.microsoft.com/office/drawing/2014/main" val="2227484272"/>
                        </a:ext>
                      </a:extLst>
                    </a:gridCol>
                    <a:gridCol w="1650514">
                      <a:extLst>
                        <a:ext uri="{9D8B030D-6E8A-4147-A177-3AD203B41FA5}">
                          <a16:colId xmlns:a16="http://schemas.microsoft.com/office/drawing/2014/main" val="1489642795"/>
                        </a:ext>
                      </a:extLst>
                    </a:gridCol>
                    <a:gridCol w="1336515">
                      <a:extLst>
                        <a:ext uri="{9D8B030D-6E8A-4147-A177-3AD203B41FA5}">
                          <a16:colId xmlns:a16="http://schemas.microsoft.com/office/drawing/2014/main" val="3468300304"/>
                        </a:ext>
                      </a:extLst>
                    </a:gridCol>
                  </a:tblGrid>
                  <a:tr h="546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Computational Model (offline)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 for HDM)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8950894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106.92 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4716002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85.16 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8287574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22.24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3041048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17.53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0777308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US" sz="1600" b="0" kern="0" dirty="0">
                            <a:effectLst/>
                            <a:latin typeface="+mj-lt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62151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4308606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45.25*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7916593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24.54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2612139"/>
                      </a:ext>
                    </a:extLst>
                  </a:tr>
                  <a:tr h="20857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24.25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48578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E9762EA-B505-A667-1313-37D18799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090460"/>
                  </p:ext>
                </p:extLst>
              </p:nvPr>
            </p:nvGraphicFramePr>
            <p:xfrm>
              <a:off x="2087933" y="1138045"/>
              <a:ext cx="6709409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198">
                      <a:extLst>
                        <a:ext uri="{9D8B030D-6E8A-4147-A177-3AD203B41FA5}">
                          <a16:colId xmlns:a16="http://schemas.microsoft.com/office/drawing/2014/main" val="89958965"/>
                        </a:ext>
                      </a:extLst>
                    </a:gridCol>
                    <a:gridCol w="2069182">
                      <a:extLst>
                        <a:ext uri="{9D8B030D-6E8A-4147-A177-3AD203B41FA5}">
                          <a16:colId xmlns:a16="http://schemas.microsoft.com/office/drawing/2014/main" val="2227484272"/>
                        </a:ext>
                      </a:extLst>
                    </a:gridCol>
                    <a:gridCol w="1650514">
                      <a:extLst>
                        <a:ext uri="{9D8B030D-6E8A-4147-A177-3AD203B41FA5}">
                          <a16:colId xmlns:a16="http://schemas.microsoft.com/office/drawing/2014/main" val="1489642795"/>
                        </a:ext>
                      </a:extLst>
                    </a:gridCol>
                    <a:gridCol w="1336515">
                      <a:extLst>
                        <a:ext uri="{9D8B030D-6E8A-4147-A177-3AD203B41FA5}">
                          <a16:colId xmlns:a16="http://schemas.microsoft.com/office/drawing/2014/main" val="3468300304"/>
                        </a:ext>
                      </a:extLst>
                    </a:gridCol>
                  </a:tblGrid>
                  <a:tr h="6385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Computational Model (offline)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5830" t="-6667" r="-82657" b="-38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8950894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106.92 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34716002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85.16 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8287574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22.24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3041048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17.53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20777308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US" sz="1600" b="0" kern="0" dirty="0">
                            <a:effectLst/>
                            <a:latin typeface="+mj-lt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36215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404.88 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4308606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600" b="0" kern="10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45.25*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8791659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24.54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72612139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24.25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485786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19FCC4C-72BF-038F-0B22-8C48B6B35167}"/>
              </a:ext>
            </a:extLst>
          </p:cNvPr>
          <p:cNvSpPr txBox="1"/>
          <p:nvPr/>
        </p:nvSpPr>
        <p:spPr>
          <a:xfrm>
            <a:off x="2094549" y="4130242"/>
            <a:ext cx="596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baseline="0" dirty="0">
                <a:solidFill>
                  <a:srgbClr val="3333B3"/>
                </a:solidFill>
                <a:latin typeface="+mj-lt"/>
              </a:rPr>
              <a:t>Table: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Model parameters and offline performance results for both meshes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AFB57-B629-6550-0051-7460A3A8CD84}"/>
              </a:ext>
            </a:extLst>
          </p:cNvPr>
          <p:cNvSpPr txBox="1"/>
          <p:nvPr/>
        </p:nvSpPr>
        <p:spPr>
          <a:xfrm>
            <a:off x="2094549" y="44380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*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Domain decomposition was used for M2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D83CC-9DB6-35C4-611C-4EC7EDCD0AFC}"/>
              </a:ext>
            </a:extLst>
          </p:cNvPr>
          <p:cNvSpPr txBox="1"/>
          <p:nvPr/>
        </p:nvSpPr>
        <p:spPr>
          <a:xfrm>
            <a:off x="1146225" y="2021984"/>
            <a:ext cx="74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 </a:t>
            </a:r>
          </a:p>
          <a:p>
            <a:pPr algn="ctr"/>
            <a:r>
              <a:rPr lang="en-US" sz="1600" dirty="0"/>
              <a:t>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472F9-9AE2-9615-06CE-460B9BC2E6D8}"/>
              </a:ext>
            </a:extLst>
          </p:cNvPr>
          <p:cNvSpPr txBox="1"/>
          <p:nvPr/>
        </p:nvSpPr>
        <p:spPr>
          <a:xfrm>
            <a:off x="1146225" y="3294851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</a:t>
            </a:r>
          </a:p>
          <a:p>
            <a:pPr algn="ctr"/>
            <a:r>
              <a:rPr lang="en-US" sz="1600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432292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Online performance (wall clock time)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FCC4C-72BF-038F-0B22-8C48B6B35167}"/>
              </a:ext>
            </a:extLst>
          </p:cNvPr>
          <p:cNvSpPr txBox="1"/>
          <p:nvPr/>
        </p:nvSpPr>
        <p:spPr>
          <a:xfrm>
            <a:off x="1349806" y="4239321"/>
            <a:ext cx="596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baseline="0" dirty="0">
                <a:solidFill>
                  <a:srgbClr val="2500C0"/>
                </a:solidFill>
                <a:latin typeface="+mj-lt"/>
              </a:rPr>
              <a:t>Table: </a:t>
            </a:r>
            <a:r>
              <a:rPr lang="en-GB" b="0" i="0" u="none" strike="noStrike" baseline="0" dirty="0">
                <a:solidFill>
                  <a:schemeClr val="tx1"/>
                </a:solidFill>
                <a:latin typeface="+mj-lt"/>
              </a:rPr>
              <a:t>Model 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parameters and o</a:t>
            </a:r>
            <a:r>
              <a:rPr lang="en-GB" dirty="0">
                <a:latin typeface="+mj-lt"/>
              </a:rPr>
              <a:t>nl</a:t>
            </a:r>
            <a:r>
              <a:rPr lang="en-GB" b="0" i="0" u="none" strike="noStrike" baseline="0" dirty="0">
                <a:solidFill>
                  <a:srgbClr val="000000"/>
                </a:solidFill>
                <a:latin typeface="+mj-lt"/>
              </a:rPr>
              <a:t>ine performance results for both meshes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4B35140-63D3-ECB9-26FD-AB3854D1C0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7944"/>
                  </p:ext>
                </p:extLst>
              </p:nvPr>
            </p:nvGraphicFramePr>
            <p:xfrm>
              <a:off x="1339987" y="1226312"/>
              <a:ext cx="7707313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3993">
                      <a:extLst>
                        <a:ext uri="{9D8B030D-6E8A-4147-A177-3AD203B41FA5}">
                          <a16:colId xmlns:a16="http://schemas.microsoft.com/office/drawing/2014/main" val="3754051050"/>
                        </a:ext>
                      </a:extLst>
                    </a:gridCol>
                    <a:gridCol w="1653908">
                      <a:extLst>
                        <a:ext uri="{9D8B030D-6E8A-4147-A177-3AD203B41FA5}">
                          <a16:colId xmlns:a16="http://schemas.microsoft.com/office/drawing/2014/main" val="4101317136"/>
                        </a:ext>
                      </a:extLst>
                    </a:gridCol>
                    <a:gridCol w="1450516">
                      <a:extLst>
                        <a:ext uri="{9D8B030D-6E8A-4147-A177-3AD203B41FA5}">
                          <a16:colId xmlns:a16="http://schemas.microsoft.com/office/drawing/2014/main" val="2957165064"/>
                        </a:ext>
                      </a:extLst>
                    </a:gridCol>
                    <a:gridCol w="749151">
                      <a:extLst>
                        <a:ext uri="{9D8B030D-6E8A-4147-A177-3AD203B41FA5}">
                          <a16:colId xmlns:a16="http://schemas.microsoft.com/office/drawing/2014/main" val="2465432009"/>
                        </a:ext>
                      </a:extLst>
                    </a:gridCol>
                    <a:gridCol w="1173053">
                      <a:extLst>
                        <a:ext uri="{9D8B030D-6E8A-4147-A177-3AD203B41FA5}">
                          <a16:colId xmlns:a16="http://schemas.microsoft.com/office/drawing/2014/main" val="1434908316"/>
                        </a:ext>
                      </a:extLst>
                    </a:gridCol>
                    <a:gridCol w="1066692">
                      <a:extLst>
                        <a:ext uri="{9D8B030D-6E8A-4147-A177-3AD203B41FA5}">
                          <a16:colId xmlns:a16="http://schemas.microsoft.com/office/drawing/2014/main" val="108143036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Computational Model (online)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b="0" kern="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6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600" b="0" i="1" kern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 for HDM)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600" b="0" kern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sSub>
                                  <m:sSubPr>
                                    <m:ctrlPr>
                                      <a:rPr lang="en-GB" sz="1600" b="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Speedup factor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3062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106.92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76396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1.43%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1.11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96.3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23958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1.51%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0.30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356.4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283070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3.44%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148.5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0561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9037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8056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7.98%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35.79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11.31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822712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3.45%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578.4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877466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4.68%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235.4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3670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4B35140-63D3-ECB9-26FD-AB3854D1C0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7944"/>
                  </p:ext>
                </p:extLst>
              </p:nvPr>
            </p:nvGraphicFramePr>
            <p:xfrm>
              <a:off x="1339987" y="1226312"/>
              <a:ext cx="7707313" cy="294741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3993">
                      <a:extLst>
                        <a:ext uri="{9D8B030D-6E8A-4147-A177-3AD203B41FA5}">
                          <a16:colId xmlns:a16="http://schemas.microsoft.com/office/drawing/2014/main" val="3754051050"/>
                        </a:ext>
                      </a:extLst>
                    </a:gridCol>
                    <a:gridCol w="1653908">
                      <a:extLst>
                        <a:ext uri="{9D8B030D-6E8A-4147-A177-3AD203B41FA5}">
                          <a16:colId xmlns:a16="http://schemas.microsoft.com/office/drawing/2014/main" val="4101317136"/>
                        </a:ext>
                      </a:extLst>
                    </a:gridCol>
                    <a:gridCol w="1450516">
                      <a:extLst>
                        <a:ext uri="{9D8B030D-6E8A-4147-A177-3AD203B41FA5}">
                          <a16:colId xmlns:a16="http://schemas.microsoft.com/office/drawing/2014/main" val="2957165064"/>
                        </a:ext>
                      </a:extLst>
                    </a:gridCol>
                    <a:gridCol w="749151">
                      <a:extLst>
                        <a:ext uri="{9D8B030D-6E8A-4147-A177-3AD203B41FA5}">
                          <a16:colId xmlns:a16="http://schemas.microsoft.com/office/drawing/2014/main" val="2465432009"/>
                        </a:ext>
                      </a:extLst>
                    </a:gridCol>
                    <a:gridCol w="1173053">
                      <a:extLst>
                        <a:ext uri="{9D8B030D-6E8A-4147-A177-3AD203B41FA5}">
                          <a16:colId xmlns:a16="http://schemas.microsoft.com/office/drawing/2014/main" val="1434908316"/>
                        </a:ext>
                      </a:extLst>
                    </a:gridCol>
                    <a:gridCol w="1066692">
                      <a:extLst>
                        <a:ext uri="{9D8B030D-6E8A-4147-A177-3AD203B41FA5}">
                          <a16:colId xmlns:a16="http://schemas.microsoft.com/office/drawing/2014/main" val="1081430367"/>
                        </a:ext>
                      </a:extLst>
                    </a:gridCol>
                  </a:tblGrid>
                  <a:tr h="6385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Computational Model (online)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n </a:t>
                          </a:r>
                          <a:endParaRPr lang="en-GB" sz="1600" b="0" kern="100" dirty="0">
                            <a:effectLst/>
                            <a:latin typeface="+mj-lt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(N for HDM)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26050" t="-6667" r="-207983" b="-3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30894" t="-6667" r="-302439" b="-38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Time (minutes)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Speedup factor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9306235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106.92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8763968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4,390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a:t>1.43%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 1.11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96.3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9239589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1.51%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0.30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356.4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28307057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3.44%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148.5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34056103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590372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HDM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1,125,000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562,500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404.88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—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805622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95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63,106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7.98%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35.79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11.31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8227123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PROM-ANN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3.45%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0.70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578.4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68774661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PROM-GP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>
                              <a:effectLst/>
                              <a:latin typeface="+mj-lt"/>
                            </a:rPr>
                            <a:t>10</a:t>
                          </a:r>
                          <a:endParaRPr lang="en-GB" sz="1600" b="0" kern="10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kern="0" dirty="0">
                              <a:effectLst/>
                              <a:latin typeface="+mj-lt"/>
                            </a:rPr>
                            <a:t>3,496</a:t>
                          </a:r>
                          <a:endParaRPr lang="en-GB" sz="1600" b="0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4.68%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1.72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1" kern="0" dirty="0">
                              <a:effectLst/>
                              <a:latin typeface="+mj-lt"/>
                            </a:rPr>
                            <a:t>235.4</a:t>
                          </a:r>
                          <a:endParaRPr lang="en-GB" sz="1600" b="1" kern="100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3670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91DA93-9BBF-30A8-5461-81100694328D}"/>
              </a:ext>
            </a:extLst>
          </p:cNvPr>
          <p:cNvSpPr txBox="1"/>
          <p:nvPr/>
        </p:nvSpPr>
        <p:spPr>
          <a:xfrm>
            <a:off x="549498" y="2090672"/>
            <a:ext cx="744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 </a:t>
            </a:r>
          </a:p>
          <a:p>
            <a:pPr algn="ctr"/>
            <a:r>
              <a:rPr lang="en-US" sz="1600" dirty="0"/>
              <a:t>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EF767-7006-0D70-8C72-5740B7DB7542}"/>
              </a:ext>
            </a:extLst>
          </p:cNvPr>
          <p:cNvSpPr txBox="1"/>
          <p:nvPr/>
        </p:nvSpPr>
        <p:spPr>
          <a:xfrm>
            <a:off x="549498" y="3363539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Mesh</a:t>
            </a:r>
          </a:p>
          <a:p>
            <a:pPr algn="ctr"/>
            <a:r>
              <a:rPr lang="en-US" sz="1600" dirty="0"/>
              <a:t>M2</a:t>
            </a:r>
          </a:p>
        </p:txBody>
      </p:sp>
    </p:spTree>
    <p:extLst>
      <p:ext uri="{BB962C8B-B14F-4D97-AF65-F5344CB8AC3E}">
        <p14:creationId xmlns:p14="http://schemas.microsoft.com/office/powerpoint/2010/main" val="19578099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1928" y="189251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Conclusion &amp; Future work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F2A91C83-026B-C00E-D951-21ED4EFAC6D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2644" y="919030"/>
                <a:ext cx="8661356" cy="4062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Proposed concept of a PROM-GP approach based on the arbitrarily nonlinear approximation</a:t>
                </a:r>
              </a:p>
              <a:p>
                <a:pPr marL="0" lvl="1" indent="0" algn="just">
                  <a:spcBef>
                    <a:spcPts val="0"/>
                  </a:spcBef>
                  <a:buNone/>
                </a:pP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1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</a:rPr>
                  <a:t>,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16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̅"/>
                            <m:ctrlPr>
                              <a:rPr lang="en-GB" sz="16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̅"/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GP’s training is performed in the latent space and thus does not involve data whose dimension scales 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PROM-GP is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hyperreducible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any well-established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hyperreduction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method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a parametric, 2D, inviscid Burgers’ problem, PROM-GP delivers the same desired </a:t>
                </a:r>
              </a:p>
              <a:p>
                <a:pPr marL="0" lvl="1" indent="0" algn="just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level of accuracy as the traditional PROM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The online phase of PROM-GP gives </a:t>
                </a:r>
                <a:r>
                  <a:rPr lang="en-GB" sz="1600">
                    <a:solidFill>
                      <a:schemeClr val="tx1"/>
                    </a:solidFill>
                    <a:latin typeface="+mj-lt"/>
                  </a:rPr>
                  <a:t>a similar level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of accuracy as PROM-ANN, in  a time ranging from same to double, although it is implementation-specific</a:t>
                </a: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Main objective: deriving mathematical error bounds; future: showcase on CFD benchmark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F2A91C83-026B-C00E-D951-21ED4EFAC6D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2644" y="919030"/>
                <a:ext cx="8661356" cy="4062205"/>
              </a:xfrm>
              <a:prstGeom prst="rect">
                <a:avLst/>
              </a:prstGeom>
              <a:blipFill>
                <a:blip r:embed="rId3"/>
                <a:stretch>
                  <a:fillRect l="-1478" t="-901" r="-1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9460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89686-7428-A5BE-D37E-BF7D1788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</p:spTree>
    <p:extLst>
      <p:ext uri="{BB962C8B-B14F-4D97-AF65-F5344CB8AC3E}">
        <p14:creationId xmlns:p14="http://schemas.microsoft.com/office/powerpoint/2010/main" val="25839568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 err="1"/>
              <a:t>Hyperreduction</a:t>
            </a:r>
            <a:r>
              <a:rPr lang="en-GB" dirty="0"/>
              <a:t> using ECSW</a:t>
            </a:r>
            <a:endParaRPr dirty="0"/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8" name="Picture 7" descr="A graph of a cell index&#10;&#10;Description automatically generated">
            <a:extLst>
              <a:ext uri="{FF2B5EF4-FFF2-40B4-BE49-F238E27FC236}">
                <a16:creationId xmlns:a16="http://schemas.microsoft.com/office/drawing/2014/main" id="{1F0C1F08-3A63-6BC9-1326-0A21E6D5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22" y="1805634"/>
            <a:ext cx="3459104" cy="2594328"/>
          </a:xfrm>
          <a:prstGeom prst="rect">
            <a:avLst/>
          </a:prstGeom>
        </p:spPr>
      </p:pic>
      <p:pic>
        <p:nvPicPr>
          <p:cNvPr id="9" name="Picture 8" descr="A graph of a cell index&#10;&#10;Description automatically generated">
            <a:extLst>
              <a:ext uri="{FF2B5EF4-FFF2-40B4-BE49-F238E27FC236}">
                <a16:creationId xmlns:a16="http://schemas.microsoft.com/office/drawing/2014/main" id="{C8AF22D1-B0C8-4842-77C8-EDED56C208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01"/>
          <a:stretch/>
        </p:blipFill>
        <p:spPr>
          <a:xfrm>
            <a:off x="4567526" y="1887454"/>
            <a:ext cx="3826491" cy="2594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84;p15">
                <a:extLst>
                  <a:ext uri="{FF2B5EF4-FFF2-40B4-BE49-F238E27FC236}">
                    <a16:creationId xmlns:a16="http://schemas.microsoft.com/office/drawing/2014/main" id="{91BB771D-9A92-C18D-6130-B1BFAE55F5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6254" y="4316835"/>
                <a:ext cx="3183440" cy="553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600" b="0" i="0" u="none" strike="noStrike" cap="small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Reduced mesh 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=1496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 (2.4%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GB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=62500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elements)</a:t>
                </a:r>
              </a:p>
            </p:txBody>
          </p:sp>
        </mc:Choice>
        <mc:Fallback xmlns="">
          <p:sp>
            <p:nvSpPr>
              <p:cNvPr id="10" name="Google Shape;84;p15">
                <a:extLst>
                  <a:ext uri="{FF2B5EF4-FFF2-40B4-BE49-F238E27FC236}">
                    <a16:creationId xmlns:a16="http://schemas.microsoft.com/office/drawing/2014/main" id="{91BB771D-9A92-C18D-6130-B1BFAE55F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254" y="4316835"/>
                <a:ext cx="3183440" cy="553365"/>
              </a:xfrm>
              <a:prstGeom prst="rect">
                <a:avLst/>
              </a:prstGeom>
              <a:blipFill>
                <a:blip r:embed="rId5"/>
                <a:stretch>
                  <a:fillRect l="-3442" r="-3250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84;p15">
                <a:extLst>
                  <a:ext uri="{FF2B5EF4-FFF2-40B4-BE49-F238E27FC236}">
                    <a16:creationId xmlns:a16="http://schemas.microsoft.com/office/drawing/2014/main" id="{0E16E22F-02BD-F1CC-A0D6-24C0234F0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9052" y="4316835"/>
                <a:ext cx="3183439" cy="553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2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600" b="0" i="0" u="none" strike="noStrike" cap="small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</a:rPr>
                  <a:t>Reduced mesh 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=3496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 (5.6%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GB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=62500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elements)</a:t>
                </a:r>
              </a:p>
            </p:txBody>
          </p:sp>
        </mc:Choice>
        <mc:Fallback xmlns="">
          <p:sp>
            <p:nvSpPr>
              <p:cNvPr id="11" name="Google Shape;84;p15">
                <a:extLst>
                  <a:ext uri="{FF2B5EF4-FFF2-40B4-BE49-F238E27FC236}">
                    <a16:creationId xmlns:a16="http://schemas.microsoft.com/office/drawing/2014/main" id="{0E16E22F-02BD-F1CC-A0D6-24C0234F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052" y="4316835"/>
                <a:ext cx="3183439" cy="553365"/>
              </a:xfrm>
              <a:prstGeom prst="rect">
                <a:avLst/>
              </a:prstGeom>
              <a:blipFill>
                <a:blip r:embed="rId6"/>
                <a:stretch>
                  <a:fillRect l="-3448" r="-3448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4;p15">
            <a:extLst>
              <a:ext uri="{FF2B5EF4-FFF2-40B4-BE49-F238E27FC236}">
                <a16:creationId xmlns:a16="http://schemas.microsoft.com/office/drawing/2014/main" id="{88E0D05F-C3D0-E2E9-EB9A-D28833D3A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5143" y="834248"/>
            <a:ext cx="8430173" cy="105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ECSW training:</a:t>
            </a:r>
          </a:p>
          <a:p>
            <a:pPr marL="742950" lvl="2" indent="-285750" algn="just">
              <a:buFontTx/>
              <a:buChar char="-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</a:rPr>
              <a:t>at only one of the sample parameter points – namely, (4.25, 0.0225)</a:t>
            </a:r>
          </a:p>
          <a:p>
            <a:pPr marL="742950" lvl="2" indent="-285750" algn="just">
              <a:buFontTx/>
              <a:buChar char="-"/>
            </a:pPr>
            <a:r>
              <a:rPr lang="en-GB" sz="1600" b="0" i="0" u="none" strike="noStrike" baseline="0" dirty="0">
                <a:solidFill>
                  <a:schemeClr val="tx1"/>
                </a:solidFill>
                <a:latin typeface="+mj-lt"/>
              </a:rPr>
              <a:t>at every 10-th solution snapshot</a:t>
            </a:r>
            <a:endParaRPr lang="en-GB" sz="1600" spc="-10" dirty="0">
              <a:solidFill>
                <a:schemeClr val="tx1"/>
              </a:solidFill>
              <a:latin typeface="+mj-lt"/>
              <a:ea typeface="Cambria" panose="02040503050406030204" pitchFamily="18" charset="0"/>
            </a:endParaRPr>
          </a:p>
          <a:p>
            <a:pPr marL="285750" lvl="1" indent="-285750" algn="just">
              <a:buFontTx/>
              <a:buChar char="-"/>
            </a:pPr>
            <a:endParaRPr lang="en-GB" sz="1600" dirty="0">
              <a:solidFill>
                <a:schemeClr val="tx1"/>
              </a:solidFill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  <a:latin typeface="+mj-lt"/>
            </a:endParaRPr>
          </a:p>
          <a:p>
            <a:pPr marL="0" lvl="1" indent="0" algn="just">
              <a:buNone/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706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7857397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4.56, 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0.019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7857397" cy="488950"/>
              </a:xfrm>
              <a:prstGeom prst="rect">
                <a:avLst/>
              </a:prstGeom>
              <a:blipFill>
                <a:blip r:embed="rId3"/>
                <a:stretch>
                  <a:fillRect l="-2405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8365CF-69E4-255B-CC34-A6CED3A7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1" y="1099547"/>
            <a:ext cx="4286281" cy="3214711"/>
          </a:xfrm>
          <a:prstGeom prst="rect">
            <a:avLst/>
          </a:prstGeom>
        </p:spPr>
      </p:pic>
      <p:pic>
        <p:nvPicPr>
          <p:cNvPr id="4" name="Picture 3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FF97AD6-7636-72F7-3EFD-3C14A7308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865" y="1126098"/>
            <a:ext cx="4286282" cy="3214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B6F62-E76C-A17B-BD5F-A9BF1A44AFB3}"/>
              </a:ext>
            </a:extLst>
          </p:cNvPr>
          <p:cNvSpPr txBox="1"/>
          <p:nvPr/>
        </p:nvSpPr>
        <p:spPr>
          <a:xfrm>
            <a:off x="2168351" y="855080"/>
            <a:ext cx="1133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1.01%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99E68-C6AB-F419-F9F5-5CF8251621A3}"/>
              </a:ext>
            </a:extLst>
          </p:cNvPr>
          <p:cNvSpPr txBox="1"/>
          <p:nvPr/>
        </p:nvSpPr>
        <p:spPr>
          <a:xfrm>
            <a:off x="6583676" y="855079"/>
            <a:ext cx="1133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2.08%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119F-162B-41B2-12E6-E38820A284F0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39119F-162B-41B2-12E6-E38820A28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92A2-05C8-B6B1-0F51-5CFD28C52699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92A2-05C8-B6B1-0F51-5CFD28C52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8522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7774951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4.75, 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7774951" cy="488950"/>
              </a:xfrm>
              <a:prstGeom prst="rect">
                <a:avLst/>
              </a:prstGeom>
              <a:blipFill>
                <a:blip r:embed="rId3"/>
                <a:stretch>
                  <a:fillRect l="-2431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410A7CF-E670-5949-A249-2A431AA44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0" y="1230573"/>
            <a:ext cx="4276728" cy="3207546"/>
          </a:xfrm>
          <a:prstGeom prst="rect">
            <a:avLst/>
          </a:prstGeom>
        </p:spPr>
      </p:pic>
      <p:pic>
        <p:nvPicPr>
          <p:cNvPr id="4" name="Picture 3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4067C76-B755-67AF-E20C-3B9CE73F7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68" y="1199212"/>
            <a:ext cx="4400331" cy="3300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97195-026D-A11D-C769-5524C7B72D6A}"/>
              </a:ext>
            </a:extLst>
          </p:cNvPr>
          <p:cNvSpPr txBox="1"/>
          <p:nvPr/>
        </p:nvSpPr>
        <p:spPr>
          <a:xfrm>
            <a:off x="1752547" y="922796"/>
            <a:ext cx="1200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1.21%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D4A4D-06BF-85A0-A172-1A5CED66A855}"/>
              </a:ext>
            </a:extLst>
          </p:cNvPr>
          <p:cNvSpPr txBox="1"/>
          <p:nvPr/>
        </p:nvSpPr>
        <p:spPr>
          <a:xfrm>
            <a:off x="6111486" y="922795"/>
            <a:ext cx="1118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1.62%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847978-A12E-D81D-8A95-EA68C6E72871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847978-A12E-D81D-8A95-EA68C6E72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DD096B-FE63-A103-3B1E-810E0160A204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DD096B-FE63-A103-3B1E-810E0160A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808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9359A8-4E6F-73D5-8F2D-2C1AE3F9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02" y="929230"/>
            <a:ext cx="4495270" cy="3371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5" y="206378"/>
                <a:ext cx="7572584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4.56, 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0.019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5" y="206378"/>
                <a:ext cx="7572584" cy="488950"/>
              </a:xfrm>
              <a:prstGeom prst="rect">
                <a:avLst/>
              </a:prstGeom>
              <a:blipFill>
                <a:blip r:embed="rId4"/>
                <a:stretch>
                  <a:fillRect l="-2496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0E6D7EE-D7E7-8C2D-9A22-3C939E4451B4}"/>
              </a:ext>
            </a:extLst>
          </p:cNvPr>
          <p:cNvSpPr txBox="1"/>
          <p:nvPr/>
        </p:nvSpPr>
        <p:spPr>
          <a:xfrm>
            <a:off x="2206530" y="921735"/>
            <a:ext cx="105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RE=3.45%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243DD-1497-7FEB-AA72-564AE00B1604}"/>
              </a:ext>
            </a:extLst>
          </p:cNvPr>
          <p:cNvSpPr txBox="1"/>
          <p:nvPr/>
        </p:nvSpPr>
        <p:spPr>
          <a:xfrm>
            <a:off x="6489904" y="921735"/>
            <a:ext cx="11287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RE=4.10%</a:t>
            </a:r>
          </a:p>
        </p:txBody>
      </p:sp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1841781-180C-A8A9-CF46-1125A62EA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25" y="1229512"/>
            <a:ext cx="4298275" cy="3145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A22E1-9498-F4CF-38DF-079FD22637F2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EA22E1-9498-F4CF-38DF-079FD226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75DA-B725-2265-4920-DB984ECCDD01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3475DA-B725-2265-4920-DB984ECCD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209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4.75, 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4" y="206378"/>
                <a:ext cx="8194675" cy="488950"/>
              </a:xfrm>
              <a:prstGeom prst="rect">
                <a:avLst/>
              </a:prstGeom>
              <a:blipFill>
                <a:blip r:embed="rId3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6FA4287-A5B7-59B2-E96F-C5DEE8C097C2}"/>
              </a:ext>
            </a:extLst>
          </p:cNvPr>
          <p:cNvSpPr txBox="1"/>
          <p:nvPr/>
        </p:nvSpPr>
        <p:spPr>
          <a:xfrm>
            <a:off x="2340027" y="989508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RE=3.28%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70C04-6B3D-488F-D69C-AE7D33D18DE9}"/>
              </a:ext>
            </a:extLst>
          </p:cNvPr>
          <p:cNvSpPr txBox="1"/>
          <p:nvPr/>
        </p:nvSpPr>
        <p:spPr>
          <a:xfrm>
            <a:off x="6524012" y="984808"/>
            <a:ext cx="1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RE=4.47%</a:t>
            </a:r>
          </a:p>
        </p:txBody>
      </p:sp>
      <p:pic>
        <p:nvPicPr>
          <p:cNvPr id="8" name="Picture 7" descr="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36BD1319-098D-EE7F-9DC5-88190095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9" y="1238184"/>
            <a:ext cx="3898161" cy="2923621"/>
          </a:xfrm>
          <a:prstGeom prst="rect">
            <a:avLst/>
          </a:prstGeom>
        </p:spPr>
      </p:pic>
      <p:pic>
        <p:nvPicPr>
          <p:cNvPr id="12" name="Picture 11" descr="A graph of a boat&#10;&#10;Description automatically generated">
            <a:extLst>
              <a:ext uri="{FF2B5EF4-FFF2-40B4-BE49-F238E27FC236}">
                <a16:creationId xmlns:a16="http://schemas.microsoft.com/office/drawing/2014/main" id="{B62E309B-20D1-10E2-6D47-EE2867BC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162" y="1467026"/>
            <a:ext cx="3757886" cy="2691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A356A-A5AB-5CED-1863-6CC2A9E81B26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0A356A-A5AB-5CED-1863-6CC2A9E8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DEDE-7DA8-6EA3-438B-D44E62380BD7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b="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b="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96DEDE-7DA8-6EA3-438B-D44E62380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31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918" y="201379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Motivation</a:t>
            </a: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0793E426-AD02-0FFC-B2A3-13ABFEEE1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3401" y="867377"/>
            <a:ext cx="8685550" cy="391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GB" sz="1600" b="0" dirty="0">
                <a:solidFill>
                  <a:schemeClr val="tx1"/>
                </a:solidFill>
                <a:latin typeface="+mj-lt"/>
              </a:rPr>
              <a:t>Many important engineering applications rely on many queries of high-dimensional computational models</a:t>
            </a:r>
            <a:endParaRPr lang="en-GB" sz="1600" i="1" dirty="0">
              <a:solidFill>
                <a:schemeClr val="tx1"/>
              </a:solidFill>
              <a:latin typeface="+mj-lt"/>
            </a:endParaRP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Model predictive control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Uncertainty quantification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Design analysis &amp; optimization</a:t>
            </a:r>
            <a:endParaRPr lang="en-US" sz="1600" spc="-10" dirty="0">
              <a:solidFill>
                <a:schemeClr val="tx1"/>
              </a:solidFill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US" sz="1600" spc="-10" dirty="0">
                <a:solidFill>
                  <a:schemeClr val="tx1"/>
                </a:solidFill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Surrogate models are often required for these to be computationally tractable</a:t>
            </a:r>
          </a:p>
          <a:p>
            <a:pPr marL="7429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C1515"/>
              </a:buClr>
              <a:buSzPts val="1836"/>
              <a:buFont typeface="Wingdings" panose="05000000000000000000" pitchFamily="2" charset="2"/>
              <a:buChar char="§"/>
              <a:tabLst/>
              <a:defRPr/>
            </a:pPr>
            <a:r>
              <a:rPr lang="en-US" sz="1600" spc="-10" dirty="0">
                <a:solidFill>
                  <a:schemeClr val="tx1"/>
                </a:solidFill>
                <a:effectLst/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Seek a more parsimonious description of the high-dimensional model through dimensionality reduction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  <a:latin typeface="+mj-lt"/>
              </a:rPr>
              <a:t>Dimensionality reduction approaches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External representations: linear regression, gaussian process regression, artificial neural network regression</a:t>
            </a:r>
          </a:p>
          <a:p>
            <a:pPr marL="742950" lvl="2" indent="-285750">
              <a:buFont typeface="Wingdings" panose="05000000000000000000" pitchFamily="2" charset="2"/>
              <a:buChar char="§"/>
            </a:pPr>
            <a:r>
              <a:rPr lang="en-GB" sz="1600" b="1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Internal representations</a:t>
            </a:r>
            <a:r>
              <a:rPr lang="en-GB" sz="1600" spc="-10" dirty="0">
                <a:solidFill>
                  <a:schemeClr val="tx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: operator-inference model, physics-informed neural networks, projection-based reduced-order models</a:t>
            </a:r>
            <a:endParaRPr lang="en-US" sz="1600" spc="-10" dirty="0">
              <a:solidFill>
                <a:schemeClr val="tx1"/>
              </a:solidFill>
              <a:effectLst/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n-US" sz="1600" b="1" spc="-10" dirty="0">
              <a:solidFill>
                <a:schemeClr val="tx1"/>
              </a:solidFill>
              <a:latin typeface="+mj-lt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293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2753" y="222758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Alternative approach: gaussian processes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9515" y="769944"/>
                <a:ext cx="4851875" cy="4746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Original ANN: 6 layers (4 hidden layers)</a:t>
                </a: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Test with 1 hidden layer and various sizes</a:t>
                </a: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We propose to replace ANN by a GP</a:t>
                </a: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A GP is a collection of random variables, any finite number of which have Gaussian distributions</a:t>
                </a: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A GP is fully specified by a mean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 and covariance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Our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dirty="0"/>
              </a:p>
              <a:p>
                <a:pPr marL="288925" lvl="1" indent="-288925"/>
                <a:r>
                  <a:rPr lang="en-GB" sz="1600" dirty="0">
                    <a:solidFill>
                      <a:schemeClr val="tx1"/>
                    </a:solidFill>
                  </a:rPr>
                  <a:t>Matérn kernel: </a:t>
                </a:r>
              </a:p>
              <a:p>
                <a:pPr marL="0" lvl="1" indent="0">
                  <a:buNone/>
                </a:pPr>
                <a:r>
                  <a:rPr lang="en-GB" sz="1600" b="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  <m:func>
                      <m:func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/>
                <a:endParaRPr lang="en-GB" sz="1600" dirty="0">
                  <a:solidFill>
                    <a:schemeClr val="tx1"/>
                  </a:solidFill>
                </a:endParaRPr>
              </a:p>
              <a:p>
                <a:pPr marL="0" lvl="1" indent="0">
                  <a:buNone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515" y="769944"/>
                <a:ext cx="4851875" cy="4746436"/>
              </a:xfrm>
              <a:prstGeom prst="rect">
                <a:avLst/>
              </a:prstGeom>
              <a:blipFill>
                <a:blip r:embed="rId3"/>
                <a:stretch>
                  <a:fillRect l="-2767" r="-30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B36312-A106-F2D9-EC19-0320B966B337}"/>
              </a:ext>
            </a:extLst>
          </p:cNvPr>
          <p:cNvGraphicFramePr>
            <a:graphicFrameLocks noGrp="1"/>
          </p:cNvGraphicFramePr>
          <p:nvPr/>
        </p:nvGraphicFramePr>
        <p:xfrm>
          <a:off x="5628094" y="829904"/>
          <a:ext cx="3291093" cy="229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534">
                  <a:extLst>
                    <a:ext uri="{9D8B030D-6E8A-4147-A177-3AD203B41FA5}">
                      <a16:colId xmlns:a16="http://schemas.microsoft.com/office/drawing/2014/main" val="2165174161"/>
                    </a:ext>
                  </a:extLst>
                </a:gridCol>
                <a:gridCol w="928914">
                  <a:extLst>
                    <a:ext uri="{9D8B030D-6E8A-4147-A177-3AD203B41FA5}">
                      <a16:colId xmlns:a16="http://schemas.microsoft.com/office/drawing/2014/main" val="191084277"/>
                    </a:ext>
                  </a:extLst>
                </a:gridCol>
                <a:gridCol w="927645">
                  <a:extLst>
                    <a:ext uri="{9D8B030D-6E8A-4147-A177-3AD203B41FA5}">
                      <a16:colId xmlns:a16="http://schemas.microsoft.com/office/drawing/2014/main" val="2954657636"/>
                    </a:ext>
                  </a:extLst>
                </a:gridCol>
              </a:tblGrid>
              <a:tr h="496182">
                <a:tc>
                  <a:txBody>
                    <a:bodyPr/>
                    <a:lstStyle/>
                    <a:p>
                      <a:r>
                        <a:rPr lang="en-GB" dirty="0"/>
                        <a:t>ANN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Elapsed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66514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4HL, 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16.01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0.79%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897642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/>
                        <a:t>1HL,(32,64)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37808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/>
                        <a:t>1HL,(256,256)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92335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1HL,(512,512)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20.19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452624"/>
                  </a:ext>
                </a:extLst>
              </a:tr>
              <a:tr h="35511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1HL,(512,1024)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22.80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920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84;p15">
                <a:extLst>
                  <a:ext uri="{FF2B5EF4-FFF2-40B4-BE49-F238E27FC236}">
                    <a16:creationId xmlns:a16="http://schemas.microsoft.com/office/drawing/2014/main" id="{0E3FF857-1575-2F37-3C0D-7ECE254B78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9249" y="1689940"/>
                <a:ext cx="3250306" cy="691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518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36"/>
                  <a:buFont typeface="Source Sans Pro"/>
                  <a:buChar char="›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Source Sans Pro"/>
                  <a:buChar char="–"/>
                  <a:defRPr sz="1800" b="0" i="0" u="none" strike="noStrike" cap="non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lvl="1" indent="0">
                  <a:buNone/>
                </a:pPr>
                <a:r>
                  <a:rPr lang="en-GB" sz="1600" dirty="0">
                    <a:solidFill>
                      <a:schemeClr val="tx1"/>
                    </a:solidFill>
                  </a:rPr>
                  <a:t>(q,512)       (512,1024)       (1024,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lvl="1" indent="0">
                  <a:buNone/>
                </a:pPr>
                <a:r>
                  <a:rPr lang="en-GB" sz="1600" dirty="0">
                    <a:solidFill>
                      <a:schemeClr val="tx1"/>
                    </a:solidFill>
                  </a:rPr>
                  <a:t>           ELU                  </a:t>
                </a:r>
                <a:r>
                  <a:rPr lang="en-GB" sz="1600" dirty="0" err="1">
                    <a:solidFill>
                      <a:schemeClr val="tx1"/>
                    </a:solidFill>
                  </a:rPr>
                  <a:t>ELU</a:t>
                </a:r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Google Shape;84;p15">
                <a:extLst>
                  <a:ext uri="{FF2B5EF4-FFF2-40B4-BE49-F238E27FC236}">
                    <a16:creationId xmlns:a16="http://schemas.microsoft.com/office/drawing/2014/main" id="{0E3FF857-1575-2F37-3C0D-7ECE254B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249" y="1689940"/>
                <a:ext cx="3250306" cy="691114"/>
              </a:xfrm>
              <a:prstGeom prst="rect">
                <a:avLst/>
              </a:prstGeom>
              <a:blipFill>
                <a:blip r:embed="rId4"/>
                <a:stretch>
                  <a:fillRect l="-3752" r="-4690" b="-9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5FE4B8-4036-3A07-CA5A-C680C8EA1231}"/>
              </a:ext>
            </a:extLst>
          </p:cNvPr>
          <p:cNvCxnSpPr>
            <a:cxnSpLocks/>
          </p:cNvCxnSpPr>
          <p:nvPr/>
        </p:nvCxnSpPr>
        <p:spPr>
          <a:xfrm>
            <a:off x="1906490" y="1923912"/>
            <a:ext cx="333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CE7693-0366-1235-4C7D-452EE867936B}"/>
              </a:ext>
            </a:extLst>
          </p:cNvPr>
          <p:cNvCxnSpPr>
            <a:cxnSpLocks/>
          </p:cNvCxnSpPr>
          <p:nvPr/>
        </p:nvCxnSpPr>
        <p:spPr>
          <a:xfrm>
            <a:off x="3294535" y="1916417"/>
            <a:ext cx="333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6C3A81B-C96D-C2C5-A62F-CD18230414C9}"/>
              </a:ext>
            </a:extLst>
          </p:cNvPr>
          <p:cNvSpPr txBox="1"/>
          <p:nvPr/>
        </p:nvSpPr>
        <p:spPr>
          <a:xfrm>
            <a:off x="850248" y="1159253"/>
            <a:ext cx="2252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500C0"/>
                </a:solidFill>
              </a:rPr>
              <a:t>Barnett et al. 2023, JCP</a:t>
            </a:r>
            <a:endParaRPr lang="en-US" dirty="0">
              <a:solidFill>
                <a:srgbClr val="250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02553-8AFA-A6BB-9A2D-0800B32E6D13}"/>
                  </a:ext>
                </a:extLst>
              </p:cNvPr>
              <p:cNvSpPr txBox="1"/>
              <p:nvPr/>
            </p:nvSpPr>
            <p:spPr>
              <a:xfrm>
                <a:off x="5628094" y="3693144"/>
                <a:ext cx="4572000" cy="746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 algn="just">
                  <a:buFont typeface="Arial" panose="020B0604020202020204" pitchFamily="34" charset="0"/>
                  <a:buChar char="•"/>
                </a:pPr>
                <a:r>
                  <a:rPr lang="en-GB" sz="1400" b="1" i="0" dirty="0"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</a:rPr>
                  <a:t>scikit-learn </a:t>
                </a:r>
                <a:r>
                  <a:rPr lang="en-GB" sz="1400" i="0" dirty="0">
                    <a:solidFill>
                      <a:schemeClr val="tx1"/>
                    </a:solidFill>
                    <a:effectLst/>
                    <a:latin typeface="+mj-lt"/>
                  </a:rPr>
                  <a:t>for constructing the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4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and its gradient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sz="1400" dirty="0">
                  <a:solidFill>
                    <a:schemeClr val="tx1"/>
                  </a:solidFill>
                </a:endParaRPr>
              </a:p>
              <a:p>
                <a:pPr marL="285750" lvl="1" indent="-285750" algn="just">
                  <a:buFont typeface="Arial" panose="020B0604020202020204" pitchFamily="34" charset="0"/>
                  <a:buChar char="•"/>
                </a:pPr>
                <a:r>
                  <a:rPr lang="en-GB" sz="1400" dirty="0">
                    <a:solidFill>
                      <a:schemeClr val="tx1"/>
                    </a:solidFill>
                  </a:rPr>
                  <a:t>All tests are performed on out-of-sample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values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402553-8AFA-A6BB-9A2D-0800B32E6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94" y="3693144"/>
                <a:ext cx="4572000" cy="746230"/>
              </a:xfrm>
              <a:prstGeom prst="rect">
                <a:avLst/>
              </a:prstGeom>
              <a:blipFill>
                <a:blip r:embed="rId5"/>
                <a:stretch>
                  <a:fillRect l="-133" t="-245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8248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6938" y="278700"/>
            <a:ext cx="7707312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Projection-based model order reduction (PMOR)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84;p15">
                <a:extLst>
                  <a:ext uri="{FF2B5EF4-FFF2-40B4-BE49-F238E27FC236}">
                    <a16:creationId xmlns:a16="http://schemas.microsoft.com/office/drawing/2014/main" id="{0C4B7684-3049-ADC5-64C6-C0293632A64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8220" y="939933"/>
                <a:ext cx="8523334" cy="4203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Principled, </a:t>
                </a: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physics-based method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</a:t>
                </a: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machine learning with model(s) and data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Semi-discrete or discrete, parametric, linear or nonlinear computational model</a:t>
                </a:r>
              </a:p>
              <a:p>
                <a:pPr marL="0" lvl="1" indent="0" algn="just">
                  <a:spcBef>
                    <a:spcPts val="60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r>
                      <a:rPr lang="en-GB" sz="16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d>
                      <m:dPr>
                        <m:ctrlP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𝓓</m:t>
                            </m:r>
                            <m:r>
                              <a:rPr lang="en-GB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⊂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sup>
                        </m:sSup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very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moderately large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Hypothesis: best approximation of the solution in a lower-dimensional space</a:t>
                </a: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b="0" dirty="0">
                    <a:solidFill>
                      <a:schemeClr val="tx1"/>
                    </a:solidFill>
                    <a:latin typeface="+mj-lt"/>
                  </a:rPr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        e.g. (traditional PROM)    </a:t>
                </a: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d>
                          <m:dPr>
                            <m:ctrlP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d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b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Representation: reduced-order basis (ROB) </a:t>
                </a:r>
                <a14:m>
                  <m:oMath xmlns:m="http://schemas.openxmlformats.org/officeDocument/2006/math"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Data-driven learning: ROB </a:t>
                </a:r>
                <a14:m>
                  <m:oMath xmlns:m="http://schemas.openxmlformats.org/officeDocument/2006/math"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is learned from solutions snapshots and their compression</a:t>
                </a:r>
              </a:p>
              <a:p>
                <a:pPr marL="285750" lvl="1" indent="-285750" algn="just">
                  <a:spcBef>
                    <a:spcPts val="8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Minimization of a loss function</a:t>
                </a:r>
              </a:p>
              <a:p>
                <a:pPr marL="0" lvl="1" indent="0" algn="just">
                  <a:spcBef>
                    <a:spcPts val="800"/>
                  </a:spcBef>
                  <a:buNone/>
                </a:pPr>
                <a:r>
                  <a:rPr lang="en-GB" sz="1600" b="1" dirty="0">
                    <a:solidFill>
                      <a:schemeClr val="tx1"/>
                    </a:solidFill>
                    <a:latin typeface="+mj-lt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func>
                      <m:func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6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en-GB" sz="16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b="1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d>
                                          <m:dPr>
                                            <m:ctrlPr>
                                              <a:rPr lang="en-GB" sz="1600" b="1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600" b="1" i="1" dirty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GB" sz="1600" b="1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GB" sz="16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func>
                  </m:oMath>
                </a14:m>
                <a:endParaRPr lang="en-GB" sz="1600" b="1" i="1" dirty="0">
                  <a:solidFill>
                    <a:schemeClr val="tx1"/>
                  </a:solidFill>
                  <a:latin typeface="+mj-lt"/>
                </a:endParaRPr>
              </a:p>
              <a:p>
                <a:pPr marL="0" lvl="1" indent="0" algn="just">
                  <a:buNone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Google Shape;84;p15">
                <a:extLst>
                  <a:ext uri="{FF2B5EF4-FFF2-40B4-BE49-F238E27FC236}">
                    <a16:creationId xmlns:a16="http://schemas.microsoft.com/office/drawing/2014/main" id="{0C4B7684-3049-ADC5-64C6-C0293632A6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8220" y="939933"/>
                <a:ext cx="8523334" cy="4203567"/>
              </a:xfrm>
              <a:prstGeom prst="rect">
                <a:avLst/>
              </a:prstGeom>
              <a:blipFill>
                <a:blip r:embed="rId3"/>
                <a:stretch>
                  <a:fillRect l="-15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768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Google Shape;84;p15">
            <a:extLst>
              <a:ext uri="{FF2B5EF4-FFF2-40B4-BE49-F238E27FC236}">
                <a16:creationId xmlns:a16="http://schemas.microsoft.com/office/drawing/2014/main" id="{4BE5C20B-D82A-129D-2C6B-0C08D931AF53}"/>
              </a:ext>
            </a:extLst>
          </p:cNvPr>
          <p:cNvSpPr txBox="1">
            <a:spLocks/>
          </p:cNvSpPr>
          <p:nvPr/>
        </p:nvSpPr>
        <p:spPr>
          <a:xfrm>
            <a:off x="5515074" y="3761563"/>
            <a:ext cx="3374093" cy="69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small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1" indent="0" algn="just">
              <a:buNone/>
            </a:pP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2" name="object 4">
            <a:extLst>
              <a:ext uri="{FF2B5EF4-FFF2-40B4-BE49-F238E27FC236}">
                <a16:creationId xmlns:a16="http://schemas.microsoft.com/office/drawing/2014/main" id="{FF7B08AA-48A1-D399-99D9-BC77F6CCD8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7707" y="1124880"/>
            <a:ext cx="3956313" cy="254445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E80EDC3-93CF-1EFD-0BF4-8AC9B6E7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89" y="276922"/>
            <a:ext cx="7707862" cy="488024"/>
          </a:xfrm>
        </p:spPr>
        <p:txBody>
          <a:bodyPr/>
          <a:lstStyle/>
          <a:p>
            <a:r>
              <a:rPr lang="en-US" dirty="0"/>
              <a:t>Challenge in PMOR – breaking the Kolmogorov n-width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84;p15">
                <a:extLst>
                  <a:ext uri="{FF2B5EF4-FFF2-40B4-BE49-F238E27FC236}">
                    <a16:creationId xmlns:a16="http://schemas.microsoft.com/office/drawing/2014/main" id="{9375B5DE-3960-56EA-4FE7-C7ADE5BACF8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38220" y="939933"/>
                <a:ext cx="4543446" cy="4203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PMOR based on the 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affine subspace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where</a:t>
                </a:r>
              </a:p>
              <a:p>
                <a:pPr marL="0" lvl="1" indent="0" algn="just">
                  <a:buNone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  <m:sub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6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For convection-dominated PDEs, the convergence of a subspace approximation is limited by the 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slow decay of the Kolmogorov </a:t>
                </a:r>
                <a14:m>
                  <m:oMath xmlns:m="http://schemas.openxmlformats.org/officeDocument/2006/math">
                    <m:r>
                      <a:rPr lang="en-GB" sz="1600" b="0" i="1" spc="-3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-width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Recent strategies for mitigating this issue share the abandonment of the traditional affine approximation in favour of a nonlinear one (</a:t>
                </a:r>
                <a:r>
                  <a:rPr lang="en-GB" sz="1600" i="1" dirty="0">
                    <a:solidFill>
                      <a:schemeClr val="tx1"/>
                    </a:solidFill>
                    <a:latin typeface="+mj-lt"/>
                  </a:rPr>
                  <a:t>nonlinear PMOR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):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piecewise linear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approximation; </a:t>
                </a:r>
                <a:r>
                  <a:rPr lang="en-GB" sz="16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</a:rPr>
                  <a:t>autoencoder-based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approximation;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nonlinear parametrization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of affine approximation; </a:t>
                </a:r>
                <a:r>
                  <a:rPr lang="en-GB" sz="1600" b="1" i="1" dirty="0">
                    <a:solidFill>
                      <a:schemeClr val="tx1"/>
                    </a:solidFill>
                    <a:latin typeface="+mj-lt"/>
                  </a:rPr>
                  <a:t>quadratic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approximation manifold</a:t>
                </a:r>
              </a:p>
            </p:txBody>
          </p:sp>
        </mc:Choice>
        <mc:Fallback xmlns="">
          <p:sp>
            <p:nvSpPr>
              <p:cNvPr id="15" name="Google Shape;84;p15">
                <a:extLst>
                  <a:ext uri="{FF2B5EF4-FFF2-40B4-BE49-F238E27FC236}">
                    <a16:creationId xmlns:a16="http://schemas.microsoft.com/office/drawing/2014/main" id="{9375B5DE-3960-56EA-4FE7-C7ADE5BACF8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8220" y="939933"/>
                <a:ext cx="4543446" cy="4203567"/>
              </a:xfrm>
              <a:prstGeom prst="rect">
                <a:avLst/>
              </a:prstGeom>
              <a:blipFill>
                <a:blip r:embed="rId4"/>
                <a:stretch>
                  <a:fillRect l="-2815" r="-2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7A814-911C-4152-6BBB-22F8D0A61D31}"/>
                  </a:ext>
                </a:extLst>
              </p:cNvPr>
              <p:cNvSpPr txBox="1"/>
              <p:nvPr/>
            </p:nvSpPr>
            <p:spPr>
              <a:xfrm>
                <a:off x="5187687" y="3860898"/>
                <a:ext cx="3807501" cy="74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 indent="0" algn="just">
                  <a:buNone/>
                </a:pPr>
                <a:r>
                  <a:rPr lang="en-GB" sz="1400" dirty="0">
                    <a:solidFill>
                      <a:schemeClr val="tx1"/>
                    </a:solidFill>
                    <a:latin typeface="+mj-lt"/>
                  </a:rPr>
                  <a:t>For most linear problems,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  <a:latin typeface="+mj-lt"/>
                  </a:rPr>
                  <a:t>exhibits exponential decay; for convection-dominated flow problems, it exhibits a decay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𝒪</m:t>
                        </m:r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7A814-911C-4152-6BBB-22F8D0A61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687" y="3860898"/>
                <a:ext cx="3807501" cy="746679"/>
              </a:xfrm>
              <a:prstGeom prst="rect">
                <a:avLst/>
              </a:prstGeom>
              <a:blipFill>
                <a:blip r:embed="rId5"/>
                <a:stretch>
                  <a:fillRect l="-480" t="-813" r="-480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713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962" y="235692"/>
            <a:ext cx="832919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87065" algn="l"/>
              </a:tabLst>
            </a:pPr>
            <a:r>
              <a:rPr lang="en-GB" spc="-30" dirty="0">
                <a:latin typeface="Arial"/>
                <a:cs typeface="Arial"/>
              </a:rPr>
              <a:t>Arbitrarily nonlinear approx. for mitigating Kolmogorov barrier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C306D412-4F92-26A4-7331-2C4DC94D2D9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97634" y="884562"/>
                <a:ext cx="6105534" cy="4114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Nonlinear approximation manifold generated by a ROB and an ANN: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̃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the first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Sup>
                      <m:sSubSup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(PROM)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̅"/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using a subset of the next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columns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i="1" spc="-1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Cambria" panose="02040503050406030204" pitchFamily="18" charset="0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16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̅"/>
                            <m:ctrlPr>
                              <a:rPr lang="en-GB" sz="16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" panose="02040503050406030204" pitchFamily="18" charset="0"/>
                              </a:rPr>
                              <m:t>𝑛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 is a map represented by an ANN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Projection of solution onto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Objectives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Demonstrated on inviscid Burgers’ problem and double cone hypersonic flow benchmark problem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Challenges</a:t>
                </a:r>
              </a:p>
              <a:p>
                <a:pPr marL="742950" lvl="2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Can’t derive mathematical bounds for errors (i.e. black box)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Google Shape;84;p15">
                <a:extLst>
                  <a:ext uri="{FF2B5EF4-FFF2-40B4-BE49-F238E27FC236}">
                    <a16:creationId xmlns:a16="http://schemas.microsoft.com/office/drawing/2014/main" id="{C306D412-4F92-26A4-7331-2C4DC94D2D9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7634" y="884562"/>
                <a:ext cx="6105534" cy="4114658"/>
              </a:xfrm>
              <a:prstGeom prst="rect">
                <a:avLst/>
              </a:prstGeom>
              <a:blipFill>
                <a:blip r:embed="rId3"/>
                <a:stretch>
                  <a:fillRect l="-2198" r="-2098" b="-19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84;p15">
            <a:extLst>
              <a:ext uri="{FF2B5EF4-FFF2-40B4-BE49-F238E27FC236}">
                <a16:creationId xmlns:a16="http://schemas.microsoft.com/office/drawing/2014/main" id="{9AED8C37-F3DD-29CD-0048-47E6BDC05E6D}"/>
              </a:ext>
            </a:extLst>
          </p:cNvPr>
          <p:cNvSpPr txBox="1">
            <a:spLocks/>
          </p:cNvSpPr>
          <p:nvPr/>
        </p:nvSpPr>
        <p:spPr>
          <a:xfrm>
            <a:off x="6696177" y="3095779"/>
            <a:ext cx="2352943" cy="88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small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1" indent="0" algn="just">
              <a:buNone/>
            </a:pPr>
            <a:r>
              <a:rPr lang="en-GB" sz="1400" dirty="0">
                <a:solidFill>
                  <a:schemeClr val="tx1"/>
                </a:solidFill>
                <a:latin typeface="+mj-lt"/>
              </a:rPr>
              <a:t>Construction of a ROB for: a traditional PROM (left); and a PROM-ANN (right)</a:t>
            </a:r>
          </a:p>
        </p:txBody>
      </p:sp>
      <p:pic>
        <p:nvPicPr>
          <p:cNvPr id="11" name="object 12">
            <a:extLst>
              <a:ext uri="{FF2B5EF4-FFF2-40B4-BE49-F238E27FC236}">
                <a16:creationId xmlns:a16="http://schemas.microsoft.com/office/drawing/2014/main" id="{53C1F285-A495-30CE-E54D-ED63AB39777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7072" y="956989"/>
            <a:ext cx="2231155" cy="18459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F9B896-08B8-1435-F927-6B383667200F}"/>
              </a:ext>
            </a:extLst>
          </p:cNvPr>
          <p:cNvSpPr txBox="1"/>
          <p:nvPr/>
        </p:nvSpPr>
        <p:spPr>
          <a:xfrm>
            <a:off x="1168290" y="2949386"/>
            <a:ext cx="32491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500C0"/>
                </a:solidFill>
                <a:latin typeface="+mj-lt"/>
              </a:rPr>
              <a:t>PROM-ANN (Barnett et al. 2023, JCP)</a:t>
            </a:r>
            <a:endParaRPr lang="en-US" dirty="0">
              <a:solidFill>
                <a:srgbClr val="250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90910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77" y="208873"/>
            <a:ext cx="799980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Application: Inviscid Burgers’ problem 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/>
              <p:nvPr/>
            </p:nvSpPr>
            <p:spPr>
              <a:xfrm>
                <a:off x="552087" y="752128"/>
                <a:ext cx="4019913" cy="136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7" y="752128"/>
                <a:ext cx="4019913" cy="1365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84;p15">
                <a:extLst>
                  <a:ext uri="{FF2B5EF4-FFF2-40B4-BE49-F238E27FC236}">
                    <a16:creationId xmlns:a16="http://schemas.microsoft.com/office/drawing/2014/main" id="{715FFA75-2D1C-1FA2-A803-78774B21F12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6977" y="3115694"/>
                <a:ext cx="8217161" cy="1781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Computational domain: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0,100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×[0,100]</m:t>
                    </m:r>
                  </m:oMath>
                </a14:m>
                <a:endParaRPr lang="en-US" sz="1600" spc="-10" dirty="0">
                  <a:solidFill>
                    <a:schemeClr val="tx1"/>
                  </a:solidFill>
                  <a:latin typeface="+mj-lt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Time interval: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∈[0,25]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Parameter domain: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4.25, 5.50</m:t>
                        </m:r>
                      </m:e>
                    </m:d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0.015,0.03</m:t>
                        </m:r>
                      </m:e>
                    </m:d>
                  </m:oMath>
                </a14:m>
                <a:r>
                  <a:rPr lang="en-GB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uniform sampling by a 3 x 3 grid </a:t>
                </a:r>
                <a:r>
                  <a:rPr lang="en-GB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  <a:sym typeface="Wingdings" panose="05000000000000000000" pitchFamily="2" charset="2"/>
                  </a:rPr>
                  <a:t> 9 training parameter points characterized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007</m:t>
                    </m:r>
                    <m:r>
                      <a:rPr lang="en-GB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Computing system: 1 node with 24 cores, CPU: 2.3GHz, RAM (shared): 192 GB 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4,501 solutions snapshots</a:t>
                </a:r>
              </a:p>
              <a:p>
                <a:pPr marL="285750" lvl="1" indent="-285750" algn="just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Google Shape;84;p15">
                <a:extLst>
                  <a:ext uri="{FF2B5EF4-FFF2-40B4-BE49-F238E27FC236}">
                    <a16:creationId xmlns:a16="http://schemas.microsoft.com/office/drawing/2014/main" id="{715FFA75-2D1C-1FA2-A803-78774B21F1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6977" y="3115694"/>
                <a:ext cx="8217161" cy="1781986"/>
              </a:xfrm>
              <a:prstGeom prst="rect">
                <a:avLst/>
              </a:prstGeom>
              <a:blipFill>
                <a:blip r:embed="rId4"/>
                <a:stretch>
                  <a:fillRect l="-1632" r="-1484" b="-65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/>
              <p:nvPr/>
            </p:nvSpPr>
            <p:spPr>
              <a:xfrm>
                <a:off x="701346" y="2041997"/>
                <a:ext cx="3324067" cy="681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46" y="2041997"/>
                <a:ext cx="3324067" cy="681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B8205-83A8-443F-70A0-F98094593FED}"/>
                  </a:ext>
                </a:extLst>
              </p:cNvPr>
              <p:cNvSpPr txBox="1"/>
              <p:nvPr/>
            </p:nvSpPr>
            <p:spPr>
              <a:xfrm>
                <a:off x="4431886" y="743833"/>
                <a:ext cx="4712114" cy="2533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Godunov-type scheme on two uniform meshes:</a:t>
                </a:r>
              </a:p>
              <a:p>
                <a:pPr lvl="1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</a:rPr>
                  <a:t>    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M1: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=250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×250</m:t>
                    </m:r>
                  </m:oMath>
                </a14:m>
                <a:r>
                  <a:rPr lang="en-GB" sz="1600" b="0" dirty="0">
                    <a:solidFill>
                      <a:schemeClr val="tx1"/>
                    </a:solidFill>
                    <a:latin typeface="+mj-lt"/>
                  </a:rPr>
                  <a:t>,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M2: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=750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×750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Trapezoidal method and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time-steps)  </a:t>
                </a: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(in all cases)</a:t>
                </a:r>
              </a:p>
              <a:p>
                <a:pPr marL="285750" lvl="1" indent="-285750"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2-norm based relative error</a:t>
                </a:r>
              </a:p>
              <a:p>
                <a:pPr lvl="1" algn="just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GB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6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E5B8205-83A8-443F-70A0-F98094593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886" y="743833"/>
                <a:ext cx="4712114" cy="2533129"/>
              </a:xfrm>
              <a:prstGeom prst="rect">
                <a:avLst/>
              </a:prstGeom>
              <a:blipFill>
                <a:blip r:embed="rId6"/>
                <a:stretch>
                  <a:fillRect l="-517" t="-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4533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977" y="208873"/>
            <a:ext cx="7999804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Application: Inviscid Burgers’ problem </a:t>
            </a:r>
          </a:p>
        </p:txBody>
      </p:sp>
      <p:sp>
        <p:nvSpPr>
          <p:cNvPr id="21" name="Graphic 203">
            <a:extLst>
              <a:ext uri="{FF2B5EF4-FFF2-40B4-BE49-F238E27FC236}">
                <a16:creationId xmlns:a16="http://schemas.microsoft.com/office/drawing/2014/main" id="{A69E3488-1976-956E-4B2B-0E224414B996}"/>
              </a:ext>
            </a:extLst>
          </p:cNvPr>
          <p:cNvSpPr>
            <a:spLocks/>
          </p:cNvSpPr>
          <p:nvPr/>
        </p:nvSpPr>
        <p:spPr>
          <a:xfrm>
            <a:off x="236338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Graphic 204">
            <a:extLst>
              <a:ext uri="{FF2B5EF4-FFF2-40B4-BE49-F238E27FC236}">
                <a16:creationId xmlns:a16="http://schemas.microsoft.com/office/drawing/2014/main" id="{68622F9E-BB5E-D350-580E-7F32F00A189A}"/>
              </a:ext>
            </a:extLst>
          </p:cNvPr>
          <p:cNvSpPr>
            <a:spLocks/>
          </p:cNvSpPr>
          <p:nvPr/>
        </p:nvSpPr>
        <p:spPr>
          <a:xfrm>
            <a:off x="250054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Graphic 205">
            <a:extLst>
              <a:ext uri="{FF2B5EF4-FFF2-40B4-BE49-F238E27FC236}">
                <a16:creationId xmlns:a16="http://schemas.microsoft.com/office/drawing/2014/main" id="{2A86CEA7-1702-3972-EAE6-C06CDC9457E4}"/>
              </a:ext>
            </a:extLst>
          </p:cNvPr>
          <p:cNvSpPr>
            <a:spLocks/>
          </p:cNvSpPr>
          <p:nvPr/>
        </p:nvSpPr>
        <p:spPr>
          <a:xfrm>
            <a:off x="3213010" y="8349396"/>
            <a:ext cx="73025" cy="5715"/>
          </a:xfrm>
          <a:custGeom>
            <a:avLst/>
            <a:gdLst/>
            <a:ahLst/>
            <a:cxnLst/>
            <a:rect l="l" t="t" r="r" b="b"/>
            <a:pathLst>
              <a:path w="73025" h="5715">
                <a:moveTo>
                  <a:pt x="72466" y="0"/>
                </a:moveTo>
                <a:lnTo>
                  <a:pt x="0" y="0"/>
                </a:lnTo>
                <a:lnTo>
                  <a:pt x="0" y="5486"/>
                </a:lnTo>
                <a:lnTo>
                  <a:pt x="72466" y="5486"/>
                </a:lnTo>
                <a:lnTo>
                  <a:pt x="7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Graphic 202">
            <a:extLst>
              <a:ext uri="{FF2B5EF4-FFF2-40B4-BE49-F238E27FC236}">
                <a16:creationId xmlns:a16="http://schemas.microsoft.com/office/drawing/2014/main" id="{91D1E68E-C9F4-0344-1202-4B37D39DCC28}"/>
              </a:ext>
            </a:extLst>
          </p:cNvPr>
          <p:cNvSpPr>
            <a:spLocks/>
          </p:cNvSpPr>
          <p:nvPr/>
        </p:nvSpPr>
        <p:spPr>
          <a:xfrm>
            <a:off x="1668690" y="8123336"/>
            <a:ext cx="68580" cy="5715"/>
          </a:xfrm>
          <a:custGeom>
            <a:avLst/>
            <a:gdLst/>
            <a:ahLst/>
            <a:cxnLst/>
            <a:rect l="l" t="t" r="r" b="b"/>
            <a:pathLst>
              <a:path w="68580" h="5715">
                <a:moveTo>
                  <a:pt x="68351" y="0"/>
                </a:moveTo>
                <a:lnTo>
                  <a:pt x="0" y="0"/>
                </a:lnTo>
                <a:lnTo>
                  <a:pt x="0" y="5257"/>
                </a:lnTo>
                <a:lnTo>
                  <a:pt x="68351" y="5257"/>
                </a:lnTo>
                <a:lnTo>
                  <a:pt x="68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/>
              <p:nvPr/>
            </p:nvSpPr>
            <p:spPr>
              <a:xfrm>
                <a:off x="552087" y="1651535"/>
                <a:ext cx="4019913" cy="136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  <m:func>
                        <m:func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8D1866-7235-8767-B7B9-BE1DE09DF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87" y="1651535"/>
                <a:ext cx="4019913" cy="13651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/>
              <p:nvPr/>
            </p:nvSpPr>
            <p:spPr>
              <a:xfrm>
                <a:off x="701346" y="2941404"/>
                <a:ext cx="3324067" cy="681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B0347E-22BD-D319-0B9E-2DE480742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46" y="2941404"/>
                <a:ext cx="3324067" cy="681149"/>
              </a:xfrm>
              <a:prstGeom prst="rect">
                <a:avLst/>
              </a:prstGeom>
              <a:blipFill>
                <a:blip r:embed="rId4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urple square with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E494659-795D-773F-7A17-9B29C720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26578"/>
            <a:ext cx="4553262" cy="341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123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0">
            <a:extLst>
              <a:ext uri="{FF2B5EF4-FFF2-40B4-BE49-F238E27FC236}">
                <a16:creationId xmlns:a16="http://schemas.microsoft.com/office/drawing/2014/main" id="{341B464C-659B-738D-5F0A-29AFD864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882" y="265740"/>
            <a:ext cx="8301247" cy="8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rPr lang="en-GB" dirty="0"/>
              <a:t>Alternative approach for building the map in the latent space: gaussian process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9515" y="1304697"/>
                <a:ext cx="8419534" cy="3604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noAutofit/>
              </a:bodyPr>
              <a:lstStyle/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Original ANN: 4 layers </a:t>
                </a:r>
                <a:r>
                  <a:rPr lang="en-GB" sz="1600" dirty="0">
                    <a:solidFill>
                      <a:srgbClr val="2500C0"/>
                    </a:solidFill>
                    <a:latin typeface="+mj-lt"/>
                  </a:rPr>
                  <a:t>(Barnett et al. 2023, JCP)</a:t>
                </a: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Test with 1 layer: relative errors of 1.5% vs 0.8%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Deep learning is therefore *not needed* 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 replace</a:t>
                </a: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ANN by GP regression which is </a:t>
                </a:r>
                <a:r>
                  <a:rPr lang="en-GB" sz="1600" dirty="0" err="1">
                    <a:solidFill>
                      <a:schemeClr val="tx1"/>
                    </a:solidFill>
                    <a:latin typeface="+mj-lt"/>
                  </a:rPr>
                  <a:t>analyzable</a:t>
                </a: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 GP is a collection of random variables, any finite number of which have Gaussian distributions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A GP is fully specified by a mean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 and covariance function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The stochasticity might be used for uncertainty quantification; beyond scope of this talk</a:t>
                </a: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  <a:latin typeface="+mj-lt"/>
                  </a:rPr>
                  <a:t>Our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1600" spc="-10" dirty="0">
                    <a:solidFill>
                      <a:schemeClr val="tx1"/>
                    </a:solidFill>
                    <a:latin typeface="+mj-lt"/>
                    <a:ea typeface="Cambria" panose="02040503050406030204" pitchFamily="18" charset="0"/>
                    <a:cs typeface="Cambria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sSub>
                      <m:sSub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600" dirty="0"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b="1" i="0" dirty="0"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</a:rPr>
                  <a:t>scikit-learn </a:t>
                </a:r>
                <a:r>
                  <a:rPr lang="en-GB" sz="1600" i="0" dirty="0">
                    <a:solidFill>
                      <a:schemeClr val="tx1"/>
                    </a:solidFill>
                    <a:effectLst/>
                    <a:latin typeface="+mj-lt"/>
                  </a:rPr>
                  <a:t>for constructing the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𝐺𝑃</m:t>
                        </m:r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GB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GB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6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and its gradient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tx1"/>
                    </a:solidFill>
                  </a:rPr>
                  <a:t>All tests are performed on out-of-sample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</a:rPr>
                  <a:t>values, </a:t>
                </a:r>
                <a:r>
                  <a:rPr lang="en-US" sz="1600" dirty="0">
                    <a:solidFill>
                      <a:schemeClr val="tx1"/>
                    </a:solidFill>
                  </a:rPr>
                  <a:t>reported only most unfavorable </a:t>
                </a:r>
                <a:r>
                  <a:rPr lang="en-GB" sz="1600" dirty="0">
                    <a:solidFill>
                      <a:schemeClr val="tx1"/>
                    </a:solidFill>
                  </a:rPr>
                  <a:t>case</a:t>
                </a:r>
              </a:p>
              <a:p>
                <a:pPr marL="0" lvl="1" indent="0">
                  <a:buNone/>
                </a:pPr>
                <a:endParaRPr lang="en-GB" sz="1600" dirty="0">
                  <a:solidFill>
                    <a:schemeClr val="tx1"/>
                  </a:solidFill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endParaRPr lang="en-GB" sz="1600" dirty="0"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8925" lvl="1" indent="-288925">
                  <a:buFont typeface="Wingdings" panose="05000000000000000000" pitchFamily="2" charset="2"/>
                  <a:buChar char="§"/>
                </a:pPr>
                <a:endParaRPr lang="en-GB" sz="1600" dirty="0">
                  <a:solidFill>
                    <a:schemeClr val="tx1"/>
                  </a:solidFill>
                  <a:latin typeface="+mj-lt"/>
                </a:endParaRPr>
              </a:p>
              <a:p>
                <a:pPr marL="285750" lvl="1" indent="-285750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84;p15">
                <a:extLst>
                  <a:ext uri="{FF2B5EF4-FFF2-40B4-BE49-F238E27FC236}">
                    <a16:creationId xmlns:a16="http://schemas.microsoft.com/office/drawing/2014/main" id="{0793E426-AD02-0FFC-B2A3-13ABFEEE18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515" y="1304697"/>
                <a:ext cx="8419534" cy="3604578"/>
              </a:xfrm>
              <a:prstGeom prst="rect">
                <a:avLst/>
              </a:prstGeom>
              <a:blipFill>
                <a:blip r:embed="rId3"/>
                <a:stretch>
                  <a:fillRect l="-15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0021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9DBFDB3-925F-BFFD-D005-A5F99C44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49325" y="260020"/>
                <a:ext cx="8194675" cy="4889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b" anchorCtr="0">
                <a:noAutofit/>
              </a:bodyPr>
              <a:lstStyle/>
              <a:p>
                <a:pPr lvl="0">
                  <a:buClr>
                    <a:schemeClr val="lt2"/>
                  </a:buClr>
                  <a:buSzPts val="2400"/>
                </a:pPr>
                <a:r>
                  <a:rPr lang="en-GB" dirty="0"/>
                  <a:t>M1,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 kern="1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i="1" kern="1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5.19</m:t>
                        </m:r>
                        <m:r>
                          <a:rPr lang="en-GB" b="0" i="1" kern="1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kern="100">
                            <a:latin typeface="Cambria Math" panose="02040503050406030204" pitchFamily="18" charset="0"/>
                          </a:rPr>
                          <m:t> 0.026</m:t>
                        </m:r>
                      </m:e>
                    </m:d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7" name="Google Shape;136;p20">
                <a:extLst>
                  <a:ext uri="{FF2B5EF4-FFF2-40B4-BE49-F238E27FC236}">
                    <a16:creationId xmlns:a16="http://schemas.microsoft.com/office/drawing/2014/main" id="{35C882F6-34D6-D900-49CD-839285C887A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9325" y="260020"/>
                <a:ext cx="8194675" cy="488950"/>
              </a:xfrm>
              <a:prstGeom prst="rect">
                <a:avLst/>
              </a:prstGeom>
              <a:blipFill>
                <a:blip r:embed="rId3"/>
                <a:stretch>
                  <a:fillRect l="-2307" t="-2500" b="-3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9E9E134-740D-8506-BC04-FD14CA6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11" y="1289154"/>
            <a:ext cx="4140501" cy="3105376"/>
          </a:xfrm>
          <a:prstGeom prst="rect">
            <a:avLst/>
          </a:prstGeom>
        </p:spPr>
      </p:pic>
      <p:pic>
        <p:nvPicPr>
          <p:cNvPr id="4" name="Picture 3" descr="A graph of 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0BA1F4-FE79-54BF-0FFA-729C21384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228" y="1289154"/>
            <a:ext cx="4140502" cy="3105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E055B-AF4F-08AD-81EC-2324104B76C2}"/>
              </a:ext>
            </a:extLst>
          </p:cNvPr>
          <p:cNvSpPr txBox="1"/>
          <p:nvPr/>
        </p:nvSpPr>
        <p:spPr>
          <a:xfrm>
            <a:off x="1985651" y="981377"/>
            <a:ext cx="1193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1.51%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21C77-C7BA-3C41-32C4-544EC367CA72}"/>
              </a:ext>
            </a:extLst>
          </p:cNvPr>
          <p:cNvSpPr txBox="1"/>
          <p:nvPr/>
        </p:nvSpPr>
        <p:spPr>
          <a:xfrm>
            <a:off x="6309340" y="981377"/>
            <a:ext cx="1106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RE= 3.44%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BFDA33-8F4B-4A1D-564D-BB93B60249E5}"/>
                  </a:ext>
                </a:extLst>
              </p:cNvPr>
              <p:cNvSpPr txBox="1"/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HPROM-ANN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BFDA33-8F4B-4A1D-564D-BB93B6024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32" y="4253583"/>
                <a:ext cx="3877611" cy="461665"/>
              </a:xfrm>
              <a:prstGeom prst="rect">
                <a:avLst/>
              </a:prstGeom>
              <a:blipFill>
                <a:blip r:embed="rId6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ADD09-3425-634C-48D3-43B309011A48}"/>
                  </a:ext>
                </a:extLst>
              </p:cNvPr>
              <p:cNvSpPr txBox="1"/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GB" sz="1200" i="0" u="none" strike="noStrike" baseline="0" dirty="0">
                    <a:latin typeface="+mj-lt"/>
                  </a:rPr>
                  <a:t>Numerical predictions performed using the LSPG- and</a:t>
                </a:r>
              </a:p>
              <a:p>
                <a:r>
                  <a:rPr lang="en-US" sz="1200" i="0" u="none" strike="noStrike" baseline="0" dirty="0">
                    <a:latin typeface="+mj-lt"/>
                  </a:rPr>
                  <a:t>ECSW-based HPROM-GP with 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i="0" u="none" strike="noStrike" baseline="0" dirty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r>
                      <a:rPr lang="en-GB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̅"/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)=(10,140)</m:t>
                    </m:r>
                  </m:oMath>
                </a14:m>
                <a:endParaRPr 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2ADD09-3425-634C-48D3-43B30901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9" y="4274272"/>
                <a:ext cx="3877611" cy="461665"/>
              </a:xfrm>
              <a:prstGeom prst="rect">
                <a:avLst/>
              </a:prstGeom>
              <a:blipFill>
                <a:blip r:embed="rId7"/>
                <a:stretch>
                  <a:fillRect l="-157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2627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_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BE15F626E2F147BB20B6D0CA139E9F" ma:contentTypeVersion="5" ma:contentTypeDescription="Create a new document." ma:contentTypeScope="" ma:versionID="ed013fe9358e5a5168288ae94dd9d821">
  <xsd:schema xmlns:xsd="http://www.w3.org/2001/XMLSchema" xmlns:xs="http://www.w3.org/2001/XMLSchema" xmlns:p="http://schemas.microsoft.com/office/2006/metadata/properties" xmlns:ns3="899af88d-aeeb-4261-ad28-c3a6628f7fff" xmlns:ns4="c4855184-e194-4689-b5a2-5bd06227aa84" targetNamespace="http://schemas.microsoft.com/office/2006/metadata/properties" ma:root="true" ma:fieldsID="c38a58490491a115ddff2a3a686e8bd6" ns3:_="" ns4:_="">
    <xsd:import namespace="899af88d-aeeb-4261-ad28-c3a6628f7fff"/>
    <xsd:import namespace="c4855184-e194-4689-b5a2-5bd06227aa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9af88d-aeeb-4261-ad28-c3a6628f7f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55184-e194-4689-b5a2-5bd06227aa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FC8640-99C2-44F8-9C43-B8B4C6AF21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632DCA-6B7D-4C50-BDAD-3FB5EED67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9af88d-aeeb-4261-ad28-c3a6628f7fff"/>
    <ds:schemaRef ds:uri="c4855184-e194-4689-b5a2-5bd06227aa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BC9D8F-FD0F-46D1-8B73-6B3DC563D747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899af88d-aeeb-4261-ad28-c3a6628f7fff"/>
    <ds:schemaRef ds:uri="http://schemas.microsoft.com/office/infopath/2007/PartnerControls"/>
    <ds:schemaRef ds:uri="c4855184-e194-4689-b5a2-5bd06227aa8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331691</TotalTime>
  <Words>1692</Words>
  <Application>Microsoft Office PowerPoint</Application>
  <PresentationFormat>On-screen Show (16:9)</PresentationFormat>
  <Paragraphs>286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Courier New</vt:lpstr>
      <vt:lpstr>Cambria</vt:lpstr>
      <vt:lpstr>Arial</vt:lpstr>
      <vt:lpstr>Calibri</vt:lpstr>
      <vt:lpstr>Wingdings</vt:lpstr>
      <vt:lpstr>Cambria Math</vt:lpstr>
      <vt:lpstr>Source Sans Pro</vt:lpstr>
      <vt:lpstr>3_SU_Preso_16x9_v6</vt:lpstr>
      <vt:lpstr>Gaussian-process-augmented  projection-based model order reduction</vt:lpstr>
      <vt:lpstr>Motivation</vt:lpstr>
      <vt:lpstr>Projection-based model order reduction (PMOR)</vt:lpstr>
      <vt:lpstr>Challenge in PMOR – breaking the Kolmogorov n-width</vt:lpstr>
      <vt:lpstr>Arbitrarily nonlinear approx. for mitigating Kolmogorov barrier</vt:lpstr>
      <vt:lpstr>Application: Inviscid Burgers’ problem </vt:lpstr>
      <vt:lpstr>Application: Inviscid Burgers’ problem </vt:lpstr>
      <vt:lpstr>Alternative approach for building the map in the latent space: gaussian process</vt:lpstr>
      <vt:lpstr>M1, μ_3=(5.19, 0.026)</vt:lpstr>
      <vt:lpstr>M2, μ_3=(5.19, 0.026)</vt:lpstr>
      <vt:lpstr>Offline performance (wall clock time)</vt:lpstr>
      <vt:lpstr>Online performance (wall clock time)</vt:lpstr>
      <vt:lpstr>Conclusion &amp; Future work</vt:lpstr>
      <vt:lpstr>Back-up slides</vt:lpstr>
      <vt:lpstr>Hyperreduction using ECSW</vt:lpstr>
      <vt:lpstr>M1, μ_1=(4.56, 0.019)</vt:lpstr>
      <vt:lpstr>M1, μ_2=(4.75, 0.02)</vt:lpstr>
      <vt:lpstr>M2, μ_1=(4.56, 0.019)</vt:lpstr>
      <vt:lpstr>M2, μ_2=(4.75, 0.02)</vt:lpstr>
      <vt:lpstr>Alternative approach: gaussian processes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Gonzalez Hernandez, Carlos</dc:creator>
  <cp:lastModifiedBy>Gonzalez Hernandez, Carlos</cp:lastModifiedBy>
  <cp:revision>569</cp:revision>
  <dcterms:modified xsi:type="dcterms:W3CDTF">2025-01-20T15:37:29Z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0x01010074BE15F626E2F147BB20B6D0CA139E9F</vt:lpwstr>
  </property>
</Properties>
</file>